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431" r:id="rId3"/>
    <p:sldId id="413" r:id="rId4"/>
    <p:sldId id="414" r:id="rId5"/>
    <p:sldId id="415" r:id="rId6"/>
    <p:sldId id="416" r:id="rId7"/>
    <p:sldId id="417" r:id="rId8"/>
    <p:sldId id="383" r:id="rId9"/>
    <p:sldId id="423" r:id="rId10"/>
    <p:sldId id="426" r:id="rId11"/>
    <p:sldId id="419" r:id="rId12"/>
    <p:sldId id="428" r:id="rId13"/>
    <p:sldId id="427" r:id="rId14"/>
    <p:sldId id="421" r:id="rId15"/>
    <p:sldId id="429" r:id="rId16"/>
    <p:sldId id="422" r:id="rId17"/>
    <p:sldId id="430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B8FD"/>
    <a:srgbClr val="D2E2FE"/>
    <a:srgbClr val="AC74D6"/>
    <a:srgbClr val="ABDB77"/>
    <a:srgbClr val="DFC9EF"/>
    <a:srgbClr val="F6862A"/>
    <a:srgbClr val="EC82CE"/>
    <a:srgbClr val="E9F793"/>
    <a:srgbClr val="EFE5F7"/>
    <a:srgbClr val="FFF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3249" autoAdjust="0"/>
  </p:normalViewPr>
  <p:slideViewPr>
    <p:cSldViewPr>
      <p:cViewPr>
        <p:scale>
          <a:sx n="130" d="100"/>
          <a:sy n="130" d="100"/>
        </p:scale>
        <p:origin x="-10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425930329377825E-2"/>
          <c:y val="4.9960875984251966E-2"/>
          <c:w val="0.82334919596559142"/>
          <c:h val="0.81426158877969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мес. 2020</c:v>
                </c:pt>
              </c:strCache>
            </c:strRef>
          </c:tx>
          <c:spPr>
            <a:solidFill>
              <a:srgbClr val="E9F793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-3.8594836219379512E-3"/>
                  <c:y val="-4.5993754369444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435981078393849E-2"/>
                  <c:y val="-3.6479532577188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ABDB77"/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ОКС</c:v>
                </c:pt>
                <c:pt idx="1">
                  <c:v>ОНМК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12602</c:v>
                </c:pt>
                <c:pt idx="1">
                  <c:v>15149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мес. 2021</c:v>
                </c:pt>
              </c:strCache>
            </c:strRef>
          </c:tx>
          <c:spPr>
            <a:solidFill>
              <a:srgbClr val="DFC9EF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3.8327082152446255E-2"/>
                  <c:y val="-4.2293548202999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141252223613854E-2"/>
                  <c:y val="-5.606363602697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00988610859094E-2"/>
                  <c:y val="-4.37500000000001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721285194116821E-2"/>
                  <c:y val="-3.7499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481680638460353E-2"/>
                  <c:y val="-3.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DFC9EF"/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ОКС</c:v>
                </c:pt>
                <c:pt idx="1">
                  <c:v>ОНМК</c:v>
                </c:pt>
              </c:strCache>
            </c:strRef>
          </c:cat>
          <c:val>
            <c:numRef>
              <c:f>Лист1!$C$2:$C$3</c:f>
              <c:numCache>
                <c:formatCode>#,##0</c:formatCode>
                <c:ptCount val="2"/>
                <c:pt idx="0">
                  <c:v>14143</c:v>
                </c:pt>
                <c:pt idx="1">
                  <c:v>17028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gapDepth val="140"/>
        <c:shape val="box"/>
        <c:axId val="100666880"/>
        <c:axId val="15929856"/>
        <c:axId val="0"/>
      </c:bar3DChart>
      <c:catAx>
        <c:axId val="100666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929856"/>
        <c:crosses val="autoZero"/>
        <c:auto val="1"/>
        <c:lblAlgn val="ctr"/>
        <c:lblOffset val="100"/>
        <c:noMultiLvlLbl val="0"/>
      </c:catAx>
      <c:valAx>
        <c:axId val="159298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066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1528894847479396E-2"/>
          <c:y val="0.92431859423027074"/>
          <c:w val="0.87773130066558402"/>
          <c:h val="7.5681405769729287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9718060737486"/>
          <c:y val="1.3948533941425359E-2"/>
          <c:w val="0.84995313562726227"/>
          <c:h val="0.884034394608412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летальный исход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 </a:t>
                    </a:r>
                    <a:r>
                      <a:rPr lang="ru-RU" smtClean="0"/>
                      <a:t>9</a:t>
                    </a:r>
                    <a:r>
                      <a:rPr lang="en-US" smtClean="0"/>
                      <a:t>2</a:t>
                    </a:r>
                    <a:r>
                      <a:rPr lang="ru-RU" smtClean="0"/>
                      <a:t>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9290387159589219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3 146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2421</c:v>
                </c:pt>
                <c:pt idx="1">
                  <c:v>2682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к/д - 1 день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46</a:t>
                    </a:r>
                    <a:r>
                      <a:rPr lang="en-US" dirty="0" smtClean="0"/>
                      <a:t>4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(14,7%)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502</c:v>
                </c:pt>
                <c:pt idx="1">
                  <c:v>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gapDepth val="100"/>
        <c:shape val="box"/>
        <c:axId val="131409408"/>
        <c:axId val="130795776"/>
        <c:axId val="0"/>
      </c:bar3DChart>
      <c:catAx>
        <c:axId val="131409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795776"/>
        <c:crosses val="autoZero"/>
        <c:auto val="1"/>
        <c:lblAlgn val="ctr"/>
        <c:lblOffset val="100"/>
        <c:noMultiLvlLbl val="0"/>
      </c:catAx>
      <c:valAx>
        <c:axId val="13079577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314094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4600466391913031E-2"/>
          <c:y val="0.92286904691383098"/>
          <c:w val="0.95798138645419872"/>
          <c:h val="6.9858542223923403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623669033791451"/>
          <c:y val="3.3460062171741266E-2"/>
          <c:w val="0.81017252383248939"/>
          <c:h val="0.786737611178196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Проведено (экспертиз)
</c:v>
                </c:pt>
              </c:strCache>
            </c:strRef>
          </c:tx>
          <c:spPr>
            <a:solidFill>
              <a:srgbClr val="24F029"/>
            </a:solidFill>
          </c:spPr>
          <c:invertIfNegative val="0"/>
          <c:dLbls>
            <c:dLbl>
              <c:idx val="0"/>
              <c:layout>
                <c:manualLayout>
                  <c:x val="4.5845233935270353E-2"/>
                  <c:y val="-2.522823851711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59891241253238E-2"/>
                  <c:y val="-3.08342439772246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8540</c:v>
                </c:pt>
                <c:pt idx="1">
                  <c:v>6207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7924864"/>
        <c:axId val="130800960"/>
        <c:axId val="0"/>
      </c:bar3DChart>
      <c:catAx>
        <c:axId val="19792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800960"/>
        <c:crosses val="autoZero"/>
        <c:auto val="1"/>
        <c:lblAlgn val="ctr"/>
        <c:lblOffset val="100"/>
        <c:noMultiLvlLbl val="0"/>
      </c:catAx>
      <c:valAx>
        <c:axId val="13080096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7924864"/>
        <c:crosses val="autoZero"/>
        <c:crossBetween val="between"/>
      </c:valAx>
      <c:spPr>
        <a:solidFill>
          <a:schemeClr val="bg1"/>
        </a:solidFill>
      </c:spPr>
    </c:plotArea>
    <c:legend>
      <c:legendPos val="b"/>
      <c:layout>
        <c:manualLayout>
          <c:xMode val="edge"/>
          <c:yMode val="edge"/>
          <c:x val="8.5254757112204031E-3"/>
          <c:y val="0.90372056979563986"/>
          <c:w val="0.97689252774032787"/>
          <c:h val="8.8945919188680417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669019921821491E-2"/>
          <c:y val="3.3460033154887533E-2"/>
          <c:w val="0.8472816131394757"/>
          <c:h val="0.83217815951364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Выявлено (дефектов)</c:v>
                </c:pt>
              </c:strCache>
            </c:strRef>
          </c:tx>
          <c:spPr>
            <a:solidFill>
              <a:srgbClr val="E9F793"/>
            </a:solidFill>
          </c:spPr>
          <c:invertIfNegative val="0"/>
          <c:dLbls>
            <c:dLbl>
              <c:idx val="0"/>
              <c:layout>
                <c:manualLayout>
                  <c:x val="3.6033543824556362E-2"/>
                  <c:y val="-3.9290494560241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033543824556362E-2"/>
                  <c:y val="-3.367737735435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1392</c:v>
                </c:pt>
                <c:pt idx="1">
                  <c:v>645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8023680"/>
        <c:axId val="130540672"/>
        <c:axId val="0"/>
      </c:bar3DChart>
      <c:catAx>
        <c:axId val="19802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540672"/>
        <c:crosses val="autoZero"/>
        <c:auto val="1"/>
        <c:lblAlgn val="ctr"/>
        <c:lblOffset val="100"/>
        <c:noMultiLvlLbl val="0"/>
      </c:catAx>
      <c:valAx>
        <c:axId val="13054067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80236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5256925196703776E-3"/>
          <c:y val="0.90653710157552236"/>
          <c:w val="0.97689252774032787"/>
          <c:h val="8.8945919188680417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623669033791451"/>
          <c:y val="3.3460062171741266E-2"/>
          <c:w val="0.83538760104080334"/>
          <c:h val="0.817838101286387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Финансовые санкции (млн. рублей)</c:v>
                </c:pt>
              </c:strCache>
            </c:strRef>
          </c:tx>
          <c:spPr>
            <a:solidFill>
              <a:srgbClr val="F57E1B"/>
            </a:solidFill>
          </c:spPr>
          <c:invertIfNegative val="0"/>
          <c:dLbls>
            <c:dLbl>
              <c:idx val="0"/>
              <c:layout>
                <c:manualLayout>
                  <c:x val="4.5845594924206721E-2"/>
                  <c:y val="-2.7665771341310652E-2"/>
                </c:manualLayout>
              </c:layout>
              <c:spPr/>
              <c:txPr>
                <a:bodyPr/>
                <a:lstStyle/>
                <a:p>
                  <a:pPr>
                    <a:defRPr sz="13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014713909048031E-2"/>
                  <c:y val="-3.4582214176638329E-2"/>
                </c:manualLayout>
              </c:layout>
              <c:spPr/>
              <c:txPr>
                <a:bodyPr/>
                <a:lstStyle/>
                <a:p>
                  <a:pPr>
                    <a:defRPr sz="13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16.7</c:v>
                </c:pt>
                <c:pt idx="1">
                  <c:v>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7925376"/>
        <c:axId val="130542400"/>
        <c:axId val="0"/>
      </c:bar3DChart>
      <c:catAx>
        <c:axId val="19792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542400"/>
        <c:crosses val="autoZero"/>
        <c:auto val="1"/>
        <c:lblAlgn val="ctr"/>
        <c:lblOffset val="100"/>
        <c:noMultiLvlLbl val="0"/>
      </c:catAx>
      <c:valAx>
        <c:axId val="13054240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79253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9409162187997266E-3"/>
          <c:y val="0.90568586061243739"/>
          <c:w val="0.97689252774032787"/>
          <c:h val="9.4314139387562612E-2"/>
        </c:manualLayout>
      </c:layout>
      <c:overlay val="0"/>
      <c:txPr>
        <a:bodyPr/>
        <a:lstStyle/>
        <a:p>
          <a:pPr>
            <a:defRPr sz="13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623669033791451"/>
          <c:y val="3.3460062171741266E-2"/>
          <c:w val="0.81017252383248939"/>
          <c:h val="0.786737611178196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Проведено (экспертиз)
</c:v>
                </c:pt>
              </c:strCache>
            </c:strRef>
          </c:tx>
          <c:spPr>
            <a:solidFill>
              <a:srgbClr val="DFC9EF"/>
            </a:solidFill>
          </c:spPr>
          <c:invertIfNegative val="0"/>
          <c:dLbls>
            <c:dLbl>
              <c:idx val="0"/>
              <c:layout>
                <c:manualLayout>
                  <c:x val="4.5845233935270353E-2"/>
                  <c:y val="-2.522823851711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59891241253238E-2"/>
                  <c:y val="-3.36373570660632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9 044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11188</c:v>
                </c:pt>
                <c:pt idx="1">
                  <c:v>9196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8489088"/>
        <c:axId val="130547008"/>
        <c:axId val="0"/>
      </c:bar3DChart>
      <c:catAx>
        <c:axId val="19848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547008"/>
        <c:crosses val="autoZero"/>
        <c:auto val="1"/>
        <c:lblAlgn val="ctr"/>
        <c:lblOffset val="100"/>
        <c:noMultiLvlLbl val="0"/>
      </c:catAx>
      <c:valAx>
        <c:axId val="130547008"/>
        <c:scaling>
          <c:orientation val="minMax"/>
          <c:min val="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8489088"/>
        <c:crosses val="autoZero"/>
        <c:crossBetween val="between"/>
      </c:valAx>
      <c:spPr>
        <a:solidFill>
          <a:schemeClr val="bg1"/>
        </a:solidFill>
      </c:spPr>
    </c:plotArea>
    <c:legend>
      <c:legendPos val="b"/>
      <c:layout>
        <c:manualLayout>
          <c:xMode val="edge"/>
          <c:yMode val="edge"/>
          <c:x val="8.5254757112204031E-3"/>
          <c:y val="0.90372056979563986"/>
          <c:w val="0.97689252774032787"/>
          <c:h val="8.8945919188680417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669019921821491E-2"/>
          <c:y val="3.3460033154887533E-2"/>
          <c:w val="0.8472816131394757"/>
          <c:h val="0.83217815951364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Выявлено (дефектов)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6033543824556362E-2"/>
                  <c:y val="-3.9290494560241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033543824556362E-2"/>
                  <c:y val="-3.367737735435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4444</c:v>
                </c:pt>
                <c:pt idx="1">
                  <c:v>3150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32665856"/>
        <c:axId val="130435328"/>
        <c:axId val="0"/>
      </c:bar3DChart>
      <c:catAx>
        <c:axId val="132665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435328"/>
        <c:crosses val="autoZero"/>
        <c:auto val="1"/>
        <c:lblAlgn val="ctr"/>
        <c:lblOffset val="100"/>
        <c:noMultiLvlLbl val="0"/>
      </c:catAx>
      <c:valAx>
        <c:axId val="130435328"/>
        <c:scaling>
          <c:orientation val="minMax"/>
          <c:min val="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32665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5256925196703776E-3"/>
          <c:y val="0.90653710157552236"/>
          <c:w val="0.97689252774032787"/>
          <c:h val="8.8945919188680417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623669033791451"/>
          <c:y val="3.3460062171741266E-2"/>
          <c:w val="0.83538760104080334"/>
          <c:h val="0.817838101286387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Финансовые санкции (млн. рублей)</c:v>
                </c:pt>
              </c:strCache>
            </c:strRef>
          </c:tx>
          <c:spPr>
            <a:solidFill>
              <a:srgbClr val="ABDB77"/>
            </a:solidFill>
          </c:spPr>
          <c:invertIfNegative val="0"/>
          <c:dLbls>
            <c:dLbl>
              <c:idx val="0"/>
              <c:layout>
                <c:manualLayout>
                  <c:x val="4.5845594924206721E-2"/>
                  <c:y val="-2.7665771341310652E-2"/>
                </c:manualLayout>
              </c:layout>
              <c:spPr/>
              <c:txPr>
                <a:bodyPr/>
                <a:lstStyle/>
                <a:p>
                  <a:pPr>
                    <a:defRPr sz="13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014713909048031E-2"/>
                  <c:y val="-3.4582214176638329E-2"/>
                </c:manualLayout>
              </c:layout>
              <c:spPr/>
              <c:txPr>
                <a:bodyPr/>
                <a:lstStyle/>
                <a:p>
                  <a:pPr>
                    <a:defRPr sz="13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43.3</c:v>
                </c:pt>
                <c:pt idx="1">
                  <c:v>25.9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32667392"/>
        <c:axId val="130436480"/>
        <c:axId val="0"/>
      </c:bar3DChart>
      <c:catAx>
        <c:axId val="13266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436480"/>
        <c:crosses val="autoZero"/>
        <c:auto val="1"/>
        <c:lblAlgn val="ctr"/>
        <c:lblOffset val="100"/>
        <c:noMultiLvlLbl val="0"/>
      </c:catAx>
      <c:valAx>
        <c:axId val="13043648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32667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9409162187997266E-3"/>
          <c:y val="0.90568586061243739"/>
          <c:w val="0.97689252774032787"/>
          <c:h val="9.4314139387562612E-2"/>
        </c:manualLayout>
      </c:layout>
      <c:overlay val="0"/>
      <c:txPr>
        <a:bodyPr/>
        <a:lstStyle/>
        <a:p>
          <a:pPr>
            <a:defRPr sz="13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425930329377825E-2"/>
          <c:y val="4.9960875984251966E-2"/>
          <c:w val="0.82334919596559142"/>
          <c:h val="0.81426158877969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мес. 2020</c:v>
                </c:pt>
              </c:strCache>
            </c:strRef>
          </c:tx>
          <c:spPr>
            <a:solidFill>
              <a:srgbClr val="ABDB77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-3.8594836219379512E-3"/>
                  <c:y val="-4.5993754369444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616680408984774E-2"/>
                  <c:y val="-6.8546553310790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ABDB77"/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ОКС</c:v>
                </c:pt>
                <c:pt idx="1">
                  <c:v>ОНМК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1352.7</c:v>
                </c:pt>
                <c:pt idx="1">
                  <c:v>1018.7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мес. 2021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3.8327082152446255E-2"/>
                  <c:y val="-4.2293548202999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2285811688086591E-2"/>
                  <c:y val="-2.6668771133844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00988610859094E-2"/>
                  <c:y val="-4.37500000000001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721285194116821E-2"/>
                  <c:y val="-3.7499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481680638460353E-2"/>
                  <c:y val="-3.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5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ОКС</c:v>
                </c:pt>
                <c:pt idx="1">
                  <c:v>ОНМК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1396.2</c:v>
                </c:pt>
                <c:pt idx="1">
                  <c:v>984.5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gapDepth val="140"/>
        <c:shape val="box"/>
        <c:axId val="43890176"/>
        <c:axId val="43936000"/>
        <c:axId val="0"/>
      </c:bar3DChart>
      <c:catAx>
        <c:axId val="43890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3936000"/>
        <c:crosses val="autoZero"/>
        <c:auto val="1"/>
        <c:lblAlgn val="ctr"/>
        <c:lblOffset val="100"/>
        <c:noMultiLvlLbl val="0"/>
      </c:catAx>
      <c:valAx>
        <c:axId val="4393600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3890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1528894847479396E-2"/>
          <c:y val="0.92431859423027074"/>
          <c:w val="0.85666192439151079"/>
          <c:h val="7.5681405769729287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425930329377825E-2"/>
          <c:y val="4.9960875984251966E-2"/>
          <c:w val="0.8777573002625001"/>
          <c:h val="0.767603533840801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мес. 2020</c:v>
                </c:pt>
              </c:strCache>
            </c:strRef>
          </c:tx>
          <c:spPr>
            <a:solidFill>
              <a:srgbClr val="E9F793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2.3056394272454497E-2"/>
                  <c:y val="-5.6682885403305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435930584853684E-2"/>
                  <c:y val="-5.5185366609097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934562185068957E-2"/>
                  <c:y val="-7.4823336127635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A3"/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Региональные сосудистые центры</c:v>
                </c:pt>
                <c:pt idx="1">
                  <c:v>Первичные сосудистые отделения</c:v>
                </c:pt>
                <c:pt idx="2">
                  <c:v>Прочие медицинские организации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10186</c:v>
                </c:pt>
                <c:pt idx="1">
                  <c:v>483</c:v>
                </c:pt>
                <c:pt idx="2">
                  <c:v>1699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мес. 2021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1.739240600522864E-2"/>
                  <c:y val="-5.8327062986267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11331932672133E-2"/>
                  <c:y val="-6.67526840452070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830818124574179E-2"/>
                  <c:y val="-8.3833909026943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721285194116821E-2"/>
                  <c:y val="-3.7499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481680638460353E-2"/>
                  <c:y val="-3.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5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Региональные сосудистые центры</c:v>
                </c:pt>
                <c:pt idx="1">
                  <c:v>Первичные сосудистые отделения</c:v>
                </c:pt>
                <c:pt idx="2">
                  <c:v>Прочие медицинские организации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10762</c:v>
                </c:pt>
                <c:pt idx="1">
                  <c:v>732</c:v>
                </c:pt>
                <c:pt idx="2">
                  <c:v>1406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gapDepth val="140"/>
        <c:shape val="box"/>
        <c:axId val="130324480"/>
        <c:axId val="44565056"/>
        <c:axId val="0"/>
      </c:bar3DChart>
      <c:catAx>
        <c:axId val="130324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4565056"/>
        <c:crosses val="autoZero"/>
        <c:auto val="1"/>
        <c:lblAlgn val="ctr"/>
        <c:lblOffset val="100"/>
        <c:noMultiLvlLbl val="0"/>
      </c:catAx>
      <c:valAx>
        <c:axId val="445650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0324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1528894847479396E-2"/>
          <c:y val="0.92431859423027074"/>
          <c:w val="0.85666192439151079"/>
          <c:h val="7.5681405769729287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425930329377825E-2"/>
          <c:y val="4.9960875984251966E-2"/>
          <c:w val="0.8777573002625001"/>
          <c:h val="0.767603533840801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мес. 2020</c:v>
                </c:pt>
              </c:strCache>
            </c:strRef>
          </c:tx>
          <c:spPr>
            <a:solidFill>
              <a:srgbClr val="E9F793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6.3973507643562376E-3"/>
                  <c:y val="-4.6308171641059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522654625698221E-2"/>
                  <c:y val="-4.9998121123796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795248881593501E-4"/>
                  <c:y val="-5.6667723194154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A3"/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Региональные сосудистые центры</c:v>
                </c:pt>
                <c:pt idx="1">
                  <c:v>Первичные сосудистые отделения</c:v>
                </c:pt>
                <c:pt idx="2">
                  <c:v>Прочие медицинские организации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6556</c:v>
                </c:pt>
                <c:pt idx="1">
                  <c:v>6656</c:v>
                </c:pt>
                <c:pt idx="2">
                  <c:v>1842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мес. 2021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3.7080355338151391E-2"/>
                  <c:y val="-4.7952596770293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74024409076518E-2"/>
                  <c:y val="-6.156525908885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801842754699454E-2"/>
                  <c:y val="-5.270982962677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721285194116821E-2"/>
                  <c:y val="-3.7499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481680638460353E-2"/>
                  <c:y val="-3.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5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Региональные сосудистые центры</c:v>
                </c:pt>
                <c:pt idx="1">
                  <c:v>Первичные сосудистые отделения</c:v>
                </c:pt>
                <c:pt idx="2">
                  <c:v>Прочие медицинские организации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8500</c:v>
                </c:pt>
                <c:pt idx="1">
                  <c:v>6905</c:v>
                </c:pt>
                <c:pt idx="2">
                  <c:v>1623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gapDepth val="140"/>
        <c:shape val="box"/>
        <c:axId val="100735488"/>
        <c:axId val="44570240"/>
        <c:axId val="0"/>
      </c:bar3DChart>
      <c:catAx>
        <c:axId val="100735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4570240"/>
        <c:crosses val="autoZero"/>
        <c:auto val="1"/>
        <c:lblAlgn val="ctr"/>
        <c:lblOffset val="100"/>
        <c:noMultiLvlLbl val="0"/>
      </c:catAx>
      <c:valAx>
        <c:axId val="445702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0735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1528894847479396E-2"/>
          <c:y val="0.92431859423027074"/>
          <c:w val="0.85666192439151079"/>
          <c:h val="7.5681405769729287E-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505753947539058E-2"/>
          <c:y val="0"/>
          <c:w val="0.88945829849710678"/>
          <c:h val="0.911815353849572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rgbClr val="FF7575"/>
              </a:solidFill>
            </c:spPr>
          </c:dPt>
          <c:dPt>
            <c:idx val="1"/>
            <c:bubble3D val="0"/>
            <c:explosion val="5"/>
            <c:spPr>
              <a:solidFill>
                <a:srgbClr val="DFC9EF"/>
              </a:solidFill>
            </c:spPr>
          </c:dPt>
          <c:dPt>
            <c:idx val="2"/>
            <c:bubble3D val="0"/>
            <c:explosion val="6"/>
            <c:spPr>
              <a:solidFill>
                <a:srgbClr val="ABDB77"/>
              </a:solidFill>
            </c:spPr>
          </c:dPt>
          <c:dLbls>
            <c:dLbl>
              <c:idx val="0"/>
              <c:layout>
                <c:manualLayout>
                  <c:x val="-4.3624980761497179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sz="1200" i="1" dirty="0" smtClean="0"/>
                      <a:t>(0,1%)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1381225156226402"/>
                  <c:y val="-7.86219065937118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6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474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(53,2%)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8558573214441149"/>
                  <c:y val="3.3333969836684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693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(46,7%)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 30 лет</c:v>
                </c:pt>
                <c:pt idx="1">
                  <c:v>от 31 до 65 лет</c:v>
                </c:pt>
                <c:pt idx="2">
                  <c:v>старше 65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6474</c:v>
                </c:pt>
                <c:pt idx="2">
                  <c:v>5693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3.3483691579168681E-2"/>
          <c:y val="0.89287001144017031"/>
          <c:w val="0.94684437586433634"/>
          <c:h val="0.10712998855982969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135925607812579E-2"/>
          <c:y val="0"/>
          <c:w val="0.87322074878735367"/>
          <c:h val="0.906026821408619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dPt>
            <c:idx val="0"/>
            <c:bubble3D val="0"/>
          </c:dPt>
          <c:dPt>
            <c:idx val="1"/>
            <c:bubble3D val="0"/>
            <c:explosion val="7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explosion val="2"/>
          </c:dPt>
          <c:dLbls>
            <c:dLbl>
              <c:idx val="0"/>
              <c:layout>
                <c:manualLayout>
                  <c:x val="-0.20756184868358993"/>
                  <c:y val="7.831098215948394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395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(36%)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0698990661258371"/>
                  <c:y val="-0.1830503792430267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787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(64%)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6039019665230109"/>
                  <c:y val="-1.6269686965998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4395</c:v>
                </c:pt>
                <c:pt idx="1">
                  <c:v>7787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7720522890094778E-2"/>
          <c:y val="0.89287016532455488"/>
          <c:w val="0.94684437586433634"/>
          <c:h val="0.10712998855982969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505753947539058E-2"/>
          <c:y val="0"/>
          <c:w val="0.88945829849710678"/>
          <c:h val="0.911815353849572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rgbClr val="FF7575"/>
              </a:solidFill>
            </c:spPr>
          </c:dPt>
          <c:dPt>
            <c:idx val="1"/>
            <c:bubble3D val="0"/>
            <c:explosion val="5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explosion val="6"/>
            <c:spPr>
              <a:solidFill>
                <a:srgbClr val="FFFFA3"/>
              </a:solidFill>
            </c:spPr>
          </c:dPt>
          <c:dLbls>
            <c:dLbl>
              <c:idx val="0"/>
              <c:layout>
                <c:manualLayout>
                  <c:x val="-7.82690618033855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 </a:t>
                    </a:r>
                  </a:p>
                  <a:p>
                    <a:r>
                      <a:rPr lang="ru-RU" sz="1200" i="1" dirty="0" smtClean="0"/>
                      <a:t>(0,5%)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9806499722625134"/>
                  <c:y val="6.467814340073327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6</a:t>
                    </a:r>
                    <a:r>
                      <a:rPr lang="ru-RU" dirty="0" smtClean="0"/>
                      <a:t> 602 </a:t>
                    </a:r>
                    <a:r>
                      <a:rPr lang="ru-RU" sz="1200" i="1" dirty="0" smtClean="0"/>
                      <a:t>(42,3%)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8558573214441149"/>
                  <c:y val="-0.132012241695367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8 </a:t>
                    </a:r>
                    <a:r>
                      <a:rPr lang="en-US" dirty="0" smtClean="0"/>
                      <a:t>93</a:t>
                    </a:r>
                    <a:r>
                      <a:rPr lang="ru-RU" dirty="0" smtClean="0"/>
                      <a:t>0 </a:t>
                    </a:r>
                    <a:r>
                      <a:rPr lang="ru-RU" sz="1200" i="1" dirty="0" smtClean="0"/>
                      <a:t>(57,2%)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 30 лет</c:v>
                </c:pt>
                <c:pt idx="1">
                  <c:v>от 31 до 65 лет</c:v>
                </c:pt>
                <c:pt idx="2">
                  <c:v>старше 65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82</c:v>
                </c:pt>
                <c:pt idx="1">
                  <c:v>6602</c:v>
                </c:pt>
                <c:pt idx="2">
                  <c:v>8930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3.3483691579168681E-2"/>
          <c:y val="0.89287001144017031"/>
          <c:w val="0.94684437586433634"/>
          <c:h val="0.10712998855982969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135925607812579E-2"/>
          <c:y val="0"/>
          <c:w val="0.87322074878735367"/>
          <c:h val="0.906026821408619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rgbClr val="EC82CE"/>
              </a:solidFill>
            </c:spPr>
          </c:dPt>
          <c:dPt>
            <c:idx val="1"/>
            <c:bubble3D val="0"/>
            <c:explosion val="7"/>
            <c:spPr>
              <a:solidFill>
                <a:srgbClr val="E9F793"/>
              </a:solidFill>
            </c:spPr>
          </c:dPt>
          <c:dPt>
            <c:idx val="2"/>
            <c:bubble3D val="0"/>
            <c:explosion val="2"/>
          </c:dPt>
          <c:dLbls>
            <c:dLbl>
              <c:idx val="0"/>
              <c:layout>
                <c:manualLayout>
                  <c:x val="-0.22647764113613897"/>
                  <c:y val="-8.35317143034495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8 22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 </a:t>
                    </a:r>
                    <a:r>
                      <a:rPr lang="ru-RU" sz="1200" i="1" dirty="0" smtClean="0"/>
                      <a:t>(53%)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0698965837383759"/>
                  <c:y val="1.53374422276658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 389 </a:t>
                    </a:r>
                    <a:r>
                      <a:rPr lang="ru-RU" sz="1200" i="1" dirty="0" smtClean="0"/>
                      <a:t>(47%)</a:t>
                    </a:r>
                    <a:endParaRPr lang="en-US" sz="1200" i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6039019665230109"/>
                  <c:y val="-1.6269686965998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8225</c:v>
                </c:pt>
                <c:pt idx="1">
                  <c:v>7389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7720522890094778E-2"/>
          <c:y val="0.89287016532455488"/>
          <c:w val="0.94684437586433634"/>
          <c:h val="0.10712998855982969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04686437273773"/>
          <c:y val="1.3948626519451984E-2"/>
          <c:w val="0.84995313562726227"/>
          <c:h val="0.884034394608412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летальный исход</c:v>
                </c:pt>
              </c:strCache>
            </c:strRef>
          </c:tx>
          <c:spPr>
            <a:solidFill>
              <a:srgbClr val="AC74D6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smtClean="0"/>
                      <a:t>772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smtClean="0"/>
                      <a:t>887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301</c:v>
                </c:pt>
                <c:pt idx="1">
                  <c:v>313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к/д - 1 день</c:v>
                </c:pt>
              </c:strCache>
            </c:strRef>
          </c:tx>
          <c:spPr>
            <a:solidFill>
              <a:srgbClr val="DFC9E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471</a:t>
                    </a:r>
                    <a:r>
                      <a:rPr lang="ru-RU" smtClean="0"/>
                      <a:t> </a:t>
                    </a:r>
                    <a:r>
                      <a:rPr lang="ru-RU" sz="1200" i="1" smtClean="0"/>
                      <a:t>(61,0%)</a:t>
                    </a:r>
                    <a:endParaRPr lang="en-US" sz="1200" i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574</a:t>
                    </a:r>
                    <a:r>
                      <a:rPr lang="ru-RU" smtClean="0"/>
                      <a:t> </a:t>
                    </a:r>
                    <a:r>
                      <a:rPr lang="ru-RU" sz="1200" i="1" smtClean="0"/>
                      <a:t>(64,7%)</a:t>
                    </a:r>
                    <a:endParaRPr lang="en-US" sz="1200" i="1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6 мес. 2020</c:v>
                </c:pt>
                <c:pt idx="1">
                  <c:v>6 мес. 2021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471</c:v>
                </c:pt>
                <c:pt idx="1">
                  <c:v>574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gapDepth val="100"/>
        <c:shape val="box"/>
        <c:axId val="130854400"/>
        <c:axId val="130794048"/>
        <c:axId val="0"/>
      </c:bar3DChart>
      <c:catAx>
        <c:axId val="130854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30794048"/>
        <c:crosses val="autoZero"/>
        <c:auto val="1"/>
        <c:lblAlgn val="ctr"/>
        <c:lblOffset val="100"/>
        <c:noMultiLvlLbl val="0"/>
      </c:catAx>
      <c:valAx>
        <c:axId val="13079404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308544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4600466391913031E-2"/>
          <c:y val="0.92286904691383098"/>
          <c:w val="0.95798138645419872"/>
          <c:h val="6.9858542223923403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/>
      </a:solidFill>
    </a:ln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0.63604</cdr:x>
      <cdr:y>0.01428</cdr:y>
    </cdr:from>
    <cdr:to>
      <cdr:x>0.96128</cdr:x>
      <cdr:y>0.12539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1761930" y="64785"/>
          <a:ext cx="900990" cy="504056"/>
        </a:xfrm>
        <a:prstGeom xmlns:a="http://schemas.openxmlformats.org/drawingml/2006/main" prst="downArrow">
          <a:avLst>
            <a:gd name="adj1" fmla="val 76501"/>
            <a:gd name="adj2" fmla="val 33783"/>
          </a:avLst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59,3%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0.63604</cdr:x>
      <cdr:y>0.01428</cdr:y>
    </cdr:from>
    <cdr:to>
      <cdr:x>0.96128</cdr:x>
      <cdr:y>0.12539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1761930" y="64785"/>
          <a:ext cx="900990" cy="504056"/>
        </a:xfrm>
        <a:prstGeom xmlns:a="http://schemas.openxmlformats.org/drawingml/2006/main" prst="downArrow">
          <a:avLst>
            <a:gd name="adj1" fmla="val 76501"/>
            <a:gd name="adj2" fmla="val 33783"/>
          </a:avLst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40,2%</a:t>
          </a:r>
          <a:endParaRPr lang="ru-RU" sz="14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746" tIns="45874" rIns="91746" bIns="4587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746" tIns="45874" rIns="91746" bIns="45874" rtlCol="0"/>
          <a:lstStyle>
            <a:lvl1pPr algn="r">
              <a:defRPr sz="1200"/>
            </a:lvl1pPr>
          </a:lstStyle>
          <a:p>
            <a:fld id="{A7766425-E8F9-4EBC-8D3E-46D812D72869}" type="datetimeFigureOut">
              <a:rPr lang="ru-RU" smtClean="0"/>
              <a:pPr/>
              <a:t>17.08.2021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6" tIns="45874" rIns="91746" bIns="4587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746" tIns="45874" rIns="91746" bIns="4587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1746" tIns="45874" rIns="91746" bIns="4587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1746" tIns="45874" rIns="91746" bIns="45874" rtlCol="0" anchor="b"/>
          <a:lstStyle>
            <a:lvl1pPr algn="r">
              <a:defRPr sz="1200"/>
            </a:lvl1pPr>
          </a:lstStyle>
          <a:p>
            <a:fld id="{EE1FF4A4-54EC-490B-9DFF-7211447B4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8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B72-32AC-4E97-BA06-33ADCB3865B9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69750-DEA9-4D7D-B25D-F8CE753122C1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643F-EFFC-438C-87D7-5BFFB126A78A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A20E-07BD-46F5-8F17-F2BC4080E220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7922-23C2-4805-89CE-C9ADEC4ABD35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4CC-FC14-4199-B2FC-D9708864E9E5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7F9B-D5C5-4A78-B228-1C2E31E6ACA4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C1F3-11CB-4E59-AFE5-8A0F1F7DC717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7840-62B2-416A-96FD-8815BD6D3BA0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EB09-461C-4D68-9A7C-5B8CD6C8B2CD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2A6E-4D90-4A76-8139-D6F979E774D1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3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CFAE-0BF2-42F5-8048-CAA17B3AF7DC}" type="datetime1">
              <a:rPr lang="ru-RU" smtClean="0"/>
              <a:pPr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2.pn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Москва, 27.07.2021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768" y="2204864"/>
            <a:ext cx="8784975" cy="25922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медицинской помощи пациентам с ОКС и ОНМК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круглосуточного стационара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Московской области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месяцев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tfom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1686504" cy="144016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11073" y="2132856"/>
            <a:ext cx="852036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1073" y="492846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4"/>
            <a:ext cx="9144000" cy="112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32416" y="294009"/>
            <a:ext cx="7694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экспертной деятельности СМО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2020 года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 (экспертизы)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441153285"/>
              </p:ext>
            </p:extLst>
          </p:nvPr>
        </p:nvGraphicFramePr>
        <p:xfrm>
          <a:off x="131742" y="1638935"/>
          <a:ext cx="2770168" cy="4530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10</a:t>
            </a:r>
            <a:endParaRPr lang="ru-RU" dirty="0"/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934163876"/>
              </p:ext>
            </p:extLst>
          </p:nvPr>
        </p:nvGraphicFramePr>
        <p:xfrm>
          <a:off x="3103581" y="1641628"/>
          <a:ext cx="2819595" cy="4525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795460" y="4582941"/>
            <a:ext cx="7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3562" y="4582941"/>
            <a:ext cx="716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4264822602"/>
              </p:ext>
            </p:extLst>
          </p:nvPr>
        </p:nvGraphicFramePr>
        <p:xfrm>
          <a:off x="6084168" y="1636023"/>
          <a:ext cx="2770168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63988" y="1140808"/>
            <a:ext cx="3205441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294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5997" y="3543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 дефектов 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экспертной деятельности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случаям оказания медицинской помощи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ОКС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11</a:t>
            </a:r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899981"/>
              </p:ext>
            </p:extLst>
          </p:nvPr>
        </p:nvGraphicFramePr>
        <p:xfrm>
          <a:off x="266813" y="1196752"/>
          <a:ext cx="8625667" cy="51278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882"/>
                <a:gridCol w="5141091"/>
                <a:gridCol w="864096"/>
                <a:gridCol w="1088105"/>
                <a:gridCol w="905493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дефекта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дефекта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общего числа дефектов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санкции,  </a:t>
                      </a:r>
                    </a:p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3.2.1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оперативных: не повлиявшее на состояние здоровья застрахованного лица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 медицинской документации результатов обследований, осмотров, консультаций специалистов, дневниковых записей, позволяющих оценить динамику состояния здоровья застрахованного лица, объем, характер, условия предоставления медицинской помощи и провести оценку качества оказанной медицинской помощи.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признаков искажения сведений, представленных в медицинской документации (дописки, исправления, «вклейки», полное переоформление с искажением сведений о проведенных диагностических и лечебных мероприятий, клинической картине заболевания)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 документации информированного добровольного согласия застрахованного лица на медицинское вмешательство или отказа застрахованного лица от медицинского вмешательства, в установленных законодательством Российской Федерации случаях.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по вине медицинской организации преемственности в оказании медицинской помощи (в том числе несвоевременный перевод пациента в медицинскую организацию более высокого уровня), приведшее к удлинению сроков оказания медицинской помощи и (или) ухудшению состояния здоровья застрахованного лица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b="1" i="1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5.1.4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Некорректное заполнение полей реестра счетов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3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оперативных: приведшее к ухудшению состояния здоровья застрахованного лица, либо создавшее риск прогрессирования имеющегося заболевания, либо создавшее риск возникновения нового заболевания (за исключением случаев отказа застрахованного лица от медицинского вмешательства, в установленных законодательством Российской Федерации случаях)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3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b="1" i="1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расхождений клинического и патологоанатомического диагнозов 2-3 категории вследствие нарушений при оказании медицинской помощи, установленных по результатам экспертизы качества медицинской помощи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Некорректное применение тарифа, требующее его замены по результатам экспертизы.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Непредставление  медицинской документации, подтверждающей факт оказания застрахованному лицу медицинской помощи в медицинской организации без объективных причин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en-US" sz="13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en-US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824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5997" y="3543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экспертной деятельности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случаям оказания медицинской помощи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ОКС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12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744393"/>
              </p:ext>
            </p:extLst>
          </p:nvPr>
        </p:nvGraphicFramePr>
        <p:xfrm>
          <a:off x="321645" y="1484784"/>
          <a:ext cx="8500709" cy="36724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144"/>
                <a:gridCol w="1080000"/>
                <a:gridCol w="1080000"/>
                <a:gridCol w="724565"/>
                <a:gridCol w="1080000"/>
                <a:gridCol w="1080000"/>
                <a:gridCol w="1080000"/>
                <a:gridCol w="1080000"/>
              </a:tblGrid>
              <a:tr h="10081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дефектов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дефектов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Ресо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2 184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-33,2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</a:t>
                      </a:r>
                      <a:endParaRPr lang="ru-RU" sz="14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937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-43,7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11,7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17,1</a:t>
                      </a:r>
                      <a:endParaRPr lang="ru-RU" sz="14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Медстрах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-26,3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Согаз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3 512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3 041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-70,2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5042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8 540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6 207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-27,3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1 392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645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</a:t>
                      </a:r>
                      <a:endParaRPr lang="ru-RU" sz="14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  <a:endParaRPr lang="ru-RU" sz="14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8676456" y="2564904"/>
            <a:ext cx="0" cy="288032"/>
          </a:xfrm>
          <a:prstGeom prst="straightConnector1">
            <a:avLst/>
          </a:prstGeom>
          <a:ln w="28575">
            <a:solidFill>
              <a:srgbClr val="AC74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8676456" y="3005336"/>
            <a:ext cx="6502" cy="279648"/>
          </a:xfrm>
          <a:prstGeom prst="straightConnector1">
            <a:avLst/>
          </a:prstGeom>
          <a:ln w="28575">
            <a:solidFill>
              <a:srgbClr val="AC74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683587" y="2564904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8667331" y="3861048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667331" y="3429000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667331" y="4293096"/>
            <a:ext cx="1" cy="288032"/>
          </a:xfrm>
          <a:prstGeom prst="straightConnector1">
            <a:avLst/>
          </a:prstGeom>
          <a:ln w="28575">
            <a:solidFill>
              <a:srgbClr val="AC74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9093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4"/>
            <a:ext cx="9144000" cy="112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32416" y="294009"/>
            <a:ext cx="7694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экспертной деятельности СМО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2020 года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77603679"/>
              </p:ext>
            </p:extLst>
          </p:nvPr>
        </p:nvGraphicFramePr>
        <p:xfrm>
          <a:off x="131742" y="1638935"/>
          <a:ext cx="2770168" cy="4530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13</a:t>
            </a:r>
            <a:endParaRPr lang="ru-RU" dirty="0"/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2390000891"/>
              </p:ext>
            </p:extLst>
          </p:nvPr>
        </p:nvGraphicFramePr>
        <p:xfrm>
          <a:off x="3103581" y="1641628"/>
          <a:ext cx="2819595" cy="4525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795460" y="4582941"/>
            <a:ext cx="7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39,7%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3562" y="4582941"/>
            <a:ext cx="716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34,8%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3989393207"/>
              </p:ext>
            </p:extLst>
          </p:nvPr>
        </p:nvGraphicFramePr>
        <p:xfrm>
          <a:off x="6084168" y="1636023"/>
          <a:ext cx="2770168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63988" y="1140808"/>
            <a:ext cx="3205441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ОНМК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886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5997" y="3543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 дефектов 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экспертной деятельности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случаям оказания медицинской помощи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ОНМК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14</a:t>
            </a:r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05645"/>
              </p:ext>
            </p:extLst>
          </p:nvPr>
        </p:nvGraphicFramePr>
        <p:xfrm>
          <a:off x="238067" y="1199162"/>
          <a:ext cx="8726421" cy="5227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882"/>
                <a:gridCol w="5141091"/>
                <a:gridCol w="864096"/>
                <a:gridCol w="1088105"/>
                <a:gridCol w="1006247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дефекта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дефекта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общего числа дефектов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санкции,  </a:t>
                      </a:r>
                    </a:p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3.2.1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оперативных: не повлиявшее на состояние здоровья застрахованного лица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2 386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 медицинской документации результатов обследований, осмотров, консультаций специалистов, дневниковых записей, позволяющих оценить динамику состояния здоровья застрахованного лица, объем, характер, условия предоставления медицинской помощи и провести оценку качества оказанной медицинской помощи.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признаков искажения сведений, представленных в медицинской документации (дописки, исправления, «вклейки», полное переоформление с искажением сведений о проведенных диагностических и лечебных мероприятий, клинической картине заболевания)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оперативных: приведшее к ухудшению состояния здоровья застрахованного лица, либо создавшее риск прогрессирования имеющегося заболевания, либо создавшее риск возникновения нового заболевания (за исключением случаев отказа застрахованного лица от медицинского вмешательства, в установленных законодательством Российской Федерации случаях)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 документации информированного добровольного согласия застрахованного лица на медицинское вмешательство или отказа застрахованного лица от медицинского вмешательства, в установленных законодательством Российской Федерации случаях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Некорректное применение тарифа, требующее его замены по результатам экспертизы.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расхождений клинического и патологоанатомического диагнозов 2-3 категории вследствие нарушений при оказании медицинской помощи, установленных по результатам экспертизы качества медицинской помощи</a:t>
                      </a:r>
                      <a:endParaRPr lang="ru-RU" sz="8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5.1.4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Некорректное заполнение полей реестра счетов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Непредставление  медицинской документации, подтверждающей факт оказания застрахованному лицу медицинской помощи в медицинской организации без объективных причин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5.7.3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Нарушения, связанные с повторным или необоснованным включением в реестр счетов случаев оказания медицинской помощи, в том числе: стоимость отдельной услуги, включенной в счет, учтена в тарифе на оплату медицинской помощи другой услуги, также предъявленной к оплате медицинской организацией</a:t>
                      </a:r>
                    </a:p>
                  </a:txBody>
                  <a:tcPr marL="72000" marR="72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4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FF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25,9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3053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5997" y="3543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экспертной деятельности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случаям оказания медицинской помощи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ОНМК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15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432365"/>
              </p:ext>
            </p:extLst>
          </p:nvPr>
        </p:nvGraphicFramePr>
        <p:xfrm>
          <a:off x="321645" y="1484784"/>
          <a:ext cx="8500709" cy="36724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144"/>
                <a:gridCol w="1080000"/>
                <a:gridCol w="1080000"/>
                <a:gridCol w="724565"/>
                <a:gridCol w="1080000"/>
                <a:gridCol w="1080000"/>
                <a:gridCol w="1080000"/>
                <a:gridCol w="1080000"/>
              </a:tblGrid>
              <a:tr h="10081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дефектов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дефектов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2020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дефектов </a:t>
                      </a:r>
                    </a:p>
                    <a:p>
                      <a:pPr algn="ctr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6 месяцев 2021 года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Ресо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4 492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3 319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-26,1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1 096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1 766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-31,9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Медстрах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Согаз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4 025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3 904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1 968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-54,8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5042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11 188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9 044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-19,2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4 444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3 150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39,7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flipV="1">
            <a:off x="8676456" y="3005336"/>
            <a:ext cx="6502" cy="315652"/>
          </a:xfrm>
          <a:prstGeom prst="straightConnector1">
            <a:avLst/>
          </a:prstGeom>
          <a:ln w="28575">
            <a:solidFill>
              <a:srgbClr val="AC74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8669954" y="4283710"/>
            <a:ext cx="6502" cy="315652"/>
          </a:xfrm>
          <a:prstGeom prst="straightConnector1">
            <a:avLst/>
          </a:prstGeom>
          <a:ln w="28575">
            <a:solidFill>
              <a:srgbClr val="AC74D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682958" y="3861048"/>
            <a:ext cx="0" cy="3156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2167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31640" y="226355"/>
            <a:ext cx="7560840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госпитализации пациентов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ОКС и ОНМК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непрофильные медицинские организации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16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26409" y="1268760"/>
            <a:ext cx="8594064" cy="720080"/>
            <a:chOff x="3326643" y="204485"/>
            <a:chExt cx="2248528" cy="2264554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3326643" y="204485"/>
              <a:ext cx="2248528" cy="2264554"/>
            </a:xfrm>
            <a:prstGeom prst="roundRect">
              <a:avLst>
                <a:gd name="adj" fmla="val 15537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3337214" y="487554"/>
              <a:ext cx="2236394" cy="16984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Министерству здравоохранения Московской области организовать ведомственный контроль по случаям госпитализации пациентов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 ОКС и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ОНМК в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непрофильные медицинские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организации 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26409" y="2276873"/>
            <a:ext cx="4201576" cy="3888432"/>
            <a:chOff x="3326643" y="204485"/>
            <a:chExt cx="2248528" cy="2264554"/>
          </a:xfrm>
          <a:gradFill>
            <a:gsLst>
              <a:gs pos="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50000"/>
                  <a:satMod val="300000"/>
                </a:schemeClr>
              </a:gs>
              <a:gs pos="3500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37000"/>
                  <a:satMod val="300000"/>
                </a:schemeClr>
              </a:gs>
              <a:gs pos="10000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  <a:scene3d>
            <a:camera prst="orthographicFront"/>
            <a:lightRig rig="flat" dir="t"/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326643" y="204485"/>
              <a:ext cx="2248528" cy="2264554"/>
            </a:xfrm>
            <a:prstGeom prst="roundRect">
              <a:avLst>
                <a:gd name="adj" fmla="val 3512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3351463" y="246420"/>
              <a:ext cx="2194691" cy="218068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t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</a:pPr>
              <a:r>
                <a:rPr lang="ru-RU" sz="17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ОКС – 1 406 случаев  </a:t>
              </a:r>
              <a:endParaRPr lang="ru-RU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65453"/>
              </p:ext>
            </p:extLst>
          </p:nvPr>
        </p:nvGraphicFramePr>
        <p:xfrm>
          <a:off x="290868" y="2708920"/>
          <a:ext cx="4061539" cy="32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7168"/>
                <a:gridCol w="594371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"ВОСКРЕСЕНСКАЯ ПЕРВАЯ РАЙОННАЯ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"БАЛАШИХИНСКАЯ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  "РУЗСКАЯ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"ЛОБНЕНСКАЯ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"КОРОЛЁВСКАЯ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 "ОРЕХОВО-ЗУЕВСКАЯ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"НАРО-ФОМИНСКАЯ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"ИВАНТЕЕВСКАЯ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 МЕДИЦИНСКИЙ ЦЕНТР ВОССТАНОВИТЕЛЬНОГО ЛЕЧЕНИЯ "КОНСИЛИУМ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"ЭЛЕКТРОСТАЛЬСКАЯ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</a:tbl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4607138" y="2276872"/>
            <a:ext cx="4221697" cy="3888433"/>
            <a:chOff x="3326643" y="204485"/>
            <a:chExt cx="2248528" cy="2264554"/>
          </a:xfrm>
          <a:gradFill>
            <a:gsLst>
              <a:gs pos="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50000"/>
                  <a:satMod val="300000"/>
                </a:schemeClr>
              </a:gs>
              <a:gs pos="3500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37000"/>
                  <a:satMod val="300000"/>
                </a:schemeClr>
              </a:gs>
              <a:gs pos="100000">
                <a:schemeClr val="accent1">
                  <a:shade val="50000"/>
                  <a:hueOff val="240958"/>
                  <a:satOff val="-5040"/>
                  <a:lumOff val="28042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  <a:scene3d>
            <a:camera prst="orthographicFront"/>
            <a:lightRig rig="flat" dir="t"/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326643" y="204485"/>
              <a:ext cx="2248528" cy="2264554"/>
            </a:xfrm>
            <a:prstGeom prst="roundRect">
              <a:avLst>
                <a:gd name="adj" fmla="val 3512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3351463" y="246422"/>
              <a:ext cx="2187017" cy="218068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t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</a:pPr>
              <a:r>
                <a:rPr lang="ru-RU" sz="17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ОНМК – 1 560 случаев  </a:t>
              </a:r>
              <a:endParaRPr lang="ru-RU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111778"/>
              </p:ext>
            </p:extLst>
          </p:nvPr>
        </p:nvGraphicFramePr>
        <p:xfrm>
          <a:off x="4712815" y="2708920"/>
          <a:ext cx="4061539" cy="324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7168"/>
                <a:gridCol w="594371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"РУЗСКАЯ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"ИВАНТЕЕВСКАЯ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"ЦЕНТРАЛЬНАЯ ГОРОДСКАЯ БОЛЬНИЦА ИМЕНИ М. В. ГОЛЬЦА"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 МЕДИЦИНСКИЙ ЦЕНТР ВОССТАНОВИТЕЛЬНОГО ЛЕЧЕНИЯ "КОНСИЛИУМ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"ОРЕХОВО-ЗУЕВСКАЯ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"ДЗЕРЖИНСКАЯ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"ЩЕЛКОВСКАЯ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"ЛОБНЕНСКАЯ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"ТАЛДОМСКАЯ ЦЕНТРАЛЬНАЯ РАЙОННАЯ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"ЭЛЕКТРОСТАЛЬСКАЯ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67776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31640" y="226355"/>
            <a:ext cx="7560840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случаям оказания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помощи пациентам с ОКС и ОНМК 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круглосуточного стационара 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17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467543" y="1409835"/>
            <a:ext cx="7992889" cy="1152128"/>
            <a:chOff x="3326643" y="204485"/>
            <a:chExt cx="2248528" cy="2264554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3326643" y="204485"/>
              <a:ext cx="2248528" cy="2264554"/>
            </a:xfrm>
            <a:prstGeom prst="roundRect">
              <a:avLst>
                <a:gd name="adj" fmla="val 15537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3337214" y="487554"/>
              <a:ext cx="2236394" cy="16984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>
                <a:lnSpc>
                  <a:spcPct val="90000"/>
                </a:lnSpc>
                <a:spcBef>
                  <a:spcPct val="0"/>
                </a:spcBef>
              </a:pP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Страховым медицинским организациям </a:t>
              </a:r>
            </a:p>
            <a:p>
              <a:pPr lvl="0" defTabSz="977900">
                <a:lnSpc>
                  <a:spcPct val="90000"/>
                </a:lnSpc>
                <a:spcBef>
                  <a:spcPct val="0"/>
                </a:spcBef>
              </a:pP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увеличить количество контрольно-экспертных мероприятий по случаям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оказания медицинской помощи пациентам с ОКС и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ОНМК.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05589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05009" y="309927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предъявленных на оплату счетов по ОКС и ОНМК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 2021 года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9" name="Диаграмма 48"/>
          <p:cNvGraphicFramePr/>
          <p:nvPr>
            <p:extLst>
              <p:ext uri="{D42A27DB-BD31-4B8C-83A1-F6EECF244321}">
                <p14:modId xmlns:p14="http://schemas.microsoft.com/office/powerpoint/2010/main" val="1658839050"/>
              </p:ext>
            </p:extLst>
          </p:nvPr>
        </p:nvGraphicFramePr>
        <p:xfrm>
          <a:off x="290642" y="1556792"/>
          <a:ext cx="4182943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14886" y="4522732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25,0%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96122" y="4750761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7,9%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99592" y="1193811"/>
            <a:ext cx="3205441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случаев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085816" y="1196752"/>
            <a:ext cx="3631045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Сумма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Стрелка вниз 47"/>
          <p:cNvSpPr/>
          <p:nvPr/>
        </p:nvSpPr>
        <p:spPr>
          <a:xfrm>
            <a:off x="1514027" y="4138478"/>
            <a:ext cx="825725" cy="53814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12,2%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3021498" y="4138477"/>
            <a:ext cx="830422" cy="53814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12,4%</a:t>
            </a:r>
          </a:p>
        </p:txBody>
      </p:sp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2899288762"/>
              </p:ext>
            </p:extLst>
          </p:nvPr>
        </p:nvGraphicFramePr>
        <p:xfrm>
          <a:off x="4625277" y="1556792"/>
          <a:ext cx="4182943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Стрелка вниз 29"/>
          <p:cNvSpPr/>
          <p:nvPr/>
        </p:nvSpPr>
        <p:spPr>
          <a:xfrm>
            <a:off x="7380312" y="4155729"/>
            <a:ext cx="792088" cy="503635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,4%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896122" y="4121223"/>
            <a:ext cx="764110" cy="53814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3,2%</a:t>
            </a:r>
          </a:p>
        </p:txBody>
      </p:sp>
    </p:spTree>
    <p:extLst>
      <p:ext uri="{BB962C8B-B14F-4D97-AF65-F5344CB8AC3E}">
        <p14:creationId xmlns:p14="http://schemas.microsoft.com/office/powerpoint/2010/main" val="14589588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94367" y="23865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маршрутизации пациентов с ОКС за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 2021 года,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приказа Министерства здравоохранения Московской области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19.04.2018 № 519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314886" y="4522732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25,0%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96122" y="4750761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7,9%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100754945"/>
              </p:ext>
            </p:extLst>
          </p:nvPr>
        </p:nvGraphicFramePr>
        <p:xfrm>
          <a:off x="290641" y="1412776"/>
          <a:ext cx="8385815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Стрелка вниз 19"/>
          <p:cNvSpPr/>
          <p:nvPr/>
        </p:nvSpPr>
        <p:spPr>
          <a:xfrm>
            <a:off x="4037539" y="3945163"/>
            <a:ext cx="864096" cy="42077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51,6%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7314887" y="4522732"/>
            <a:ext cx="1366813" cy="922492"/>
          </a:xfrm>
          <a:prstGeom prst="leftArrow">
            <a:avLst>
              <a:gd name="adj1" fmla="val 79606"/>
              <a:gd name="adj2" fmla="val 41171"/>
            </a:avLst>
          </a:prstGeom>
          <a:solidFill>
            <a:srgbClr val="AC74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638853" y="4635134"/>
            <a:ext cx="1042847" cy="69768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10,9%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общего количества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1994" y="1193811"/>
            <a:ext cx="3205441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случаев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173443" y="1772816"/>
            <a:ext cx="864096" cy="42077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5,7%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6139080" y="3429000"/>
            <a:ext cx="898617" cy="428366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17,2%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2962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05009" y="256021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Госпитализации с ОКС в непрофильные медицинские организации в 2021 году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039152"/>
              </p:ext>
            </p:extLst>
          </p:nvPr>
        </p:nvGraphicFramePr>
        <p:xfrm>
          <a:off x="537814" y="1412776"/>
          <a:ext cx="7998788" cy="4752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14306"/>
                <a:gridCol w="1008112"/>
                <a:gridCol w="1138389"/>
                <a:gridCol w="737981"/>
              </a:tblGrid>
              <a:tr h="6363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</a:p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летальных</a:t>
                      </a:r>
                      <a:r>
                        <a:rPr lang="ru-RU" sz="11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исходов</a:t>
                      </a:r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"ВОСКРЕСЕНСКАЯ ПЕРВАЯ РАЙОННАЯ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"БАЛАШИХИНСКАЯ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  "РУЗСКАЯ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"ЛОБНЕНСКАЯ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"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КОРОЛЁВСКАЯ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 "ОРЕХОВО-ЗУЕВСКАЯ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"НАРО-ФОМИНСКАЯ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"ИВАНТЕЕВСКАЯ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 МЕДИЦИНСКИЙ ЦЕНТР ВОССТАНОВИТЕЛЬНОГО ЛЕЧЕНИЯ "КОНСИЛИУМ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"ЭЛЕКТРОСТАЛЬСКАЯ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516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 (48 медицинских организаций)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1 406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</a:t>
                      </a:r>
                    </a:p>
                  </a:txBody>
                  <a:tcPr marL="9525" marR="9525" marT="9525" marB="0" anchor="ctr"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894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94367" y="23865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маршрутизации пациентов с ОНМК за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 2021 года,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приказа Министерства здравоохранения Московской области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18.09.2018 № 1443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314886" y="4522732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25,0%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96122" y="4750761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7,9%</a:t>
            </a:r>
            <a:endParaRPr lang="ru-RU" sz="1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446254373"/>
              </p:ext>
            </p:extLst>
          </p:nvPr>
        </p:nvGraphicFramePr>
        <p:xfrm>
          <a:off x="290641" y="1412776"/>
          <a:ext cx="8385815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Стрелка вниз 24"/>
          <p:cNvSpPr/>
          <p:nvPr/>
        </p:nvSpPr>
        <p:spPr>
          <a:xfrm>
            <a:off x="4232739" y="1625859"/>
            <a:ext cx="878052" cy="42077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,7%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7314887" y="4522732"/>
            <a:ext cx="1366813" cy="922492"/>
          </a:xfrm>
          <a:prstGeom prst="leftArrow">
            <a:avLst>
              <a:gd name="adj1" fmla="val 79606"/>
              <a:gd name="adj2" fmla="val 41171"/>
            </a:avLst>
          </a:prstGeom>
          <a:solidFill>
            <a:srgbClr val="AC74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638853" y="4635134"/>
            <a:ext cx="1042847" cy="69768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9,5%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общего количества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1994" y="1193811"/>
            <a:ext cx="3205441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случаев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175205" y="3501008"/>
            <a:ext cx="898617" cy="428366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11,9%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1396662" y="1700808"/>
            <a:ext cx="878052" cy="420771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29,7%</a:t>
            </a:r>
          </a:p>
        </p:txBody>
      </p:sp>
    </p:spTree>
    <p:extLst>
      <p:ext uri="{BB962C8B-B14F-4D97-AF65-F5344CB8AC3E}">
        <p14:creationId xmlns:p14="http://schemas.microsoft.com/office/powerpoint/2010/main" val="22084838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95462" y="233670"/>
            <a:ext cx="7632848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Госпитализации с ОНМК в непрофильные медицинские организации в 2021 году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43031"/>
              </p:ext>
            </p:extLst>
          </p:nvPr>
        </p:nvGraphicFramePr>
        <p:xfrm>
          <a:off x="611560" y="1340768"/>
          <a:ext cx="7920880" cy="47494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12568"/>
                <a:gridCol w="1008112"/>
                <a:gridCol w="1080120"/>
                <a:gridCol w="720080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</a:t>
                      </a:r>
                    </a:p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летальных</a:t>
                      </a:r>
                      <a:r>
                        <a:rPr lang="ru-RU" sz="11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исходов</a:t>
                      </a:r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rgbClr val="91B8FD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"РУЗСКАЯ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"ИВАНТЕЕВСКАЯ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"ЦЕНТРАЛЬНАЯ ГОРОДСКАЯ БОЛЬНИЦА ИМЕНИ М. В. ГОЛЬЦА"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2,8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 МЕДИЦИНСКИЙ ЦЕНТР ВОССТАНОВИТЕЛЬНОГО ЛЕЧЕНИЯ "КОНСИЛИУМ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"ОРЕХОВО-ЗУЕВСКАЯ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"ДЗЕРЖИНСКАЯ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"ЩЕЛКОВСКАЯ ОБЛАСТНАЯ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31,4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"ЛОБНЕНСКАЯ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"ТАЛДОМСКАЯ ЦЕНТРАЛЬНАЯ РАЙОННАЯ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ГБУЗ МО  "ЭЛЕКТРОСТАЛЬСКАЯ ЦЕНТРАЛЬНАЯ ГОРОДСКАЯ БОЛЬНИЦА"</a:t>
                      </a:r>
                    </a:p>
                  </a:txBody>
                  <a:tcPr marL="72000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54,3</a:t>
                      </a:r>
                    </a:p>
                  </a:txBody>
                  <a:tcPr marL="9525" marR="9525" marT="9525" marB="0" anchor="ctr">
                    <a:solidFill>
                      <a:srgbClr val="D2E2FE"/>
                    </a:solidFill>
                  </a:tcPr>
                </a:tc>
              </a:tr>
              <a:tr h="50138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(45 медицинских организаций)</a:t>
                      </a:r>
                    </a:p>
                  </a:txBody>
                  <a:tcPr marL="36000" marR="5085" marT="508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85" marR="5085" marT="508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85" marR="5085" marT="5085" marB="0" anchor="ctr">
                    <a:solidFill>
                      <a:srgbClr val="91B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12,7</a:t>
                      </a:r>
                    </a:p>
                  </a:txBody>
                  <a:tcPr marL="5085" marR="5085" marT="5085" marB="0" anchor="ctr">
                    <a:solidFill>
                      <a:srgbClr val="91B8F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7548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"/>
            <a:ext cx="9144000" cy="112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415361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95462" y="233670"/>
            <a:ext cx="7632848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Половозрастная структура населения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ОКС и ОНМК в 2021 году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90642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71994" y="1140808"/>
            <a:ext cx="3205441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0757" y="1140808"/>
            <a:ext cx="3205441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ОНМК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845320167"/>
              </p:ext>
            </p:extLst>
          </p:nvPr>
        </p:nvGraphicFramePr>
        <p:xfrm>
          <a:off x="395536" y="1628800"/>
          <a:ext cx="4032449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870581901"/>
              </p:ext>
            </p:extLst>
          </p:nvPr>
        </p:nvGraphicFramePr>
        <p:xfrm>
          <a:off x="395536" y="3992573"/>
          <a:ext cx="4028380" cy="2432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100554632"/>
              </p:ext>
            </p:extLst>
          </p:nvPr>
        </p:nvGraphicFramePr>
        <p:xfrm>
          <a:off x="4781038" y="1572944"/>
          <a:ext cx="4032449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669147995"/>
              </p:ext>
            </p:extLst>
          </p:nvPr>
        </p:nvGraphicFramePr>
        <p:xfrm>
          <a:off x="4899930" y="3982752"/>
          <a:ext cx="4028380" cy="2432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2124540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115616" y="34436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 с летальным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исходом пациентам с ОКС и ОНМК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6 месяцев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года и 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87867301"/>
              </p:ext>
            </p:extLst>
          </p:nvPr>
        </p:nvGraphicFramePr>
        <p:xfrm>
          <a:off x="236199" y="1628800"/>
          <a:ext cx="4130003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8</a:t>
            </a:r>
            <a:endParaRPr lang="ru-RU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4165296836"/>
              </p:ext>
            </p:extLst>
          </p:nvPr>
        </p:nvGraphicFramePr>
        <p:xfrm>
          <a:off x="4646242" y="1628800"/>
          <a:ext cx="4130003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755576" y="1140808"/>
            <a:ext cx="3205441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61095" y="1140808"/>
            <a:ext cx="3205441" cy="4320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ОНМК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трелка вниз 38"/>
          <p:cNvSpPr/>
          <p:nvPr/>
        </p:nvSpPr>
        <p:spPr>
          <a:xfrm>
            <a:off x="1457306" y="1700808"/>
            <a:ext cx="900990" cy="551916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rgbClr val="FF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14,9%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трелка вниз 39"/>
          <p:cNvSpPr/>
          <p:nvPr/>
        </p:nvSpPr>
        <p:spPr>
          <a:xfrm>
            <a:off x="5868144" y="1705634"/>
            <a:ext cx="900990" cy="551916"/>
          </a:xfrm>
          <a:prstGeom prst="downArrow">
            <a:avLst>
              <a:gd name="adj1" fmla="val 76501"/>
              <a:gd name="adj2" fmla="val 33783"/>
            </a:avLst>
          </a:prstGeom>
          <a:noFill/>
          <a:ln>
            <a:solidFill>
              <a:srgbClr val="FF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,6%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2698" y="6309320"/>
            <a:ext cx="4103278" cy="432048"/>
          </a:xfrm>
          <a:prstGeom prst="rect">
            <a:avLst/>
          </a:prstGeom>
          <a:solidFill>
            <a:srgbClr val="AC7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месяцев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2020 года – 6,3% от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принятых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 месяцев 2021 года – 6,9% от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принятых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653929" y="6309320"/>
            <a:ext cx="4103278" cy="4320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месяцев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2020 года – 19,4% от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принятых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 месяцев 2021 года – 20,2% от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принятых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9467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538912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40000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3435" y="26064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 медицинских организаций по случаям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 с летальным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исходом пациентам с ОКС и ОНМК за 6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2021 года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4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4"/>
          <p:cNvSpPr txBox="1">
            <a:spLocks/>
          </p:cNvSpPr>
          <p:nvPr/>
        </p:nvSpPr>
        <p:spPr>
          <a:xfrm>
            <a:off x="7010400" y="65087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9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793499"/>
              </p:ext>
            </p:extLst>
          </p:nvPr>
        </p:nvGraphicFramePr>
        <p:xfrm>
          <a:off x="190230" y="1753832"/>
          <a:ext cx="4354346" cy="48487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3239"/>
                <a:gridCol w="504056"/>
                <a:gridCol w="432048"/>
                <a:gridCol w="504056"/>
                <a:gridCol w="610947"/>
              </a:tblGrid>
              <a:tr h="4561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  <a:endParaRPr lang="ru-RU" sz="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7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счетов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летальных</a:t>
                      </a:r>
                      <a:r>
                        <a:rPr lang="ru-RU" sz="7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исходов</a:t>
                      </a:r>
                      <a:endParaRPr lang="ru-RU" sz="7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случаев </a:t>
                      </a:r>
                    </a:p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летальным исходом, % </a:t>
                      </a:r>
                      <a:endParaRPr lang="ru-RU" sz="7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"СЕРГИЕВО-ПОСАДСКАЯ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88,9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34,6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ГАУЗ МО "ЦЕНТРАЛЬНАЯ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ГОРОДСКАЯ БОЛЬНИЦА ИМЕНИ М. В. ГОЛЬЦА"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"КОРОЛЁВСКАЯ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"ЭЛЕКТРОСТАЛЬСКАЯ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ЦЕНТРАЛЬНАЯ ГОРОДСКАЯ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"РУЗСКАЯ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16,4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ГОРОДСКАЯ КЛИНИЧЕСКАЯ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15,4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10,1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"БАЛАШИХИНСКАЯ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ЛЮБЕРЕЦКАЯ ОБЛАСТНАЯ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6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"КЛИНИКА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ИННОВАЦИОННОЙ ХИРУРГИИ"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ЦЕНТРАЛЬНАЯ ГОРОДСКАЯ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1 032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5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12 916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887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  <a:endParaRPr lang="ru-RU" sz="11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01442"/>
              </p:ext>
            </p:extLst>
          </p:nvPr>
        </p:nvGraphicFramePr>
        <p:xfrm>
          <a:off x="4716016" y="1734917"/>
          <a:ext cx="4354344" cy="48749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6825"/>
                <a:gridCol w="504056"/>
                <a:gridCol w="432048"/>
                <a:gridCol w="504056"/>
                <a:gridCol w="617359"/>
              </a:tblGrid>
              <a:tr h="4824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медицинской организации</a:t>
                      </a:r>
                      <a:endParaRPr lang="ru-RU" sz="7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7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счетов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летальных</a:t>
                      </a:r>
                      <a:r>
                        <a:rPr lang="ru-RU" sz="7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7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исходов</a:t>
                      </a:r>
                      <a:endParaRPr lang="ru-RU" sz="7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06" marR="4206" marT="4206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случаев </a:t>
                      </a:r>
                    </a:p>
                    <a:p>
                      <a:pPr algn="ctr" fontAlgn="ctr"/>
                      <a:r>
                        <a:rPr lang="ru-RU" sz="7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летальным исходом, % </a:t>
                      </a:r>
                      <a:endParaRPr lang="ru-RU" sz="7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</a:t>
                      </a:r>
                      <a:r>
                        <a:rPr lang="ru-RU" sz="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"СЕРГИЕВО-ПОСАДСКАЯ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"ЭЛЕКТРОСТАЛЬСКАЯ ЦЕНТРАЛЬНАЯ ГОРОДСКАЯ БОЛЬНИЦА"</a:t>
                      </a:r>
                      <a:endParaRPr lang="ru-RU" sz="6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ФГБУЗ ЦЕНТРАЛЬНАЯ МЕДИКО-САНИТАРНАЯ ЧАСТЬ № 94 ФМБА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</a:t>
                      </a:r>
                      <a:r>
                        <a:rPr lang="ru-RU" sz="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ОБЛАСТНАЯ БОЛЬНИЦА"</a:t>
                      </a:r>
                      <a:endParaRPr lang="ru-RU" sz="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</a:t>
                      </a:r>
                      <a:endParaRPr lang="ru-RU" sz="900" b="0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"ЧЕХОВСКАЯ ОБЛАСТНАЯ БОЛЬНИЦА"</a:t>
                      </a:r>
                      <a:endParaRPr lang="ru-RU" sz="6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27,8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ЦЕНТРАЛЬНАЯ ГОРОДСКАЯ БОЛЬНИЦА"</a:t>
                      </a:r>
                      <a:endParaRPr lang="ru-RU" sz="6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26,0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"КРАСНОГОРСКАЯ ГОРОДСКАЯ БОЛЬНИЦА №1"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25,5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"НОГИНСКАЯ ЦЕНТРАЛЬНАЯ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"РАМЕНСКАЯ ЦЕНТРАЛЬНАЯ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"СЕРПУХОВСКАЯ ЦЕНТРАЛЬНАЯ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"ЕГОРЬЕВСКАЯ ЦЕНТРАЛЬНАЯ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24,1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ОБЛАСТНАЯ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"ВОСКРЕСЕНСКАЯ ПЕРВАЯ РАЙОННАЯ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518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22,4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  <a:endParaRPr lang="ru-RU" sz="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РСЦ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22,0</a:t>
                      </a:r>
                      <a:endParaRPr lang="ru-RU" sz="9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05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15 614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3 146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</a:t>
                      </a:r>
                      <a:endParaRPr lang="ru-RU" sz="11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27" marR="4027" marT="4027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755576" y="1140808"/>
            <a:ext cx="3205441" cy="4320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61095" y="1140808"/>
            <a:ext cx="3205441" cy="432048"/>
          </a:xfrm>
          <a:prstGeom prst="rect">
            <a:avLst/>
          </a:prstGeom>
          <a:solidFill>
            <a:srgbClr val="F686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ОНМК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837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26670</TotalTime>
  <Words>2322</Words>
  <Application>Microsoft Office PowerPoint</Application>
  <PresentationFormat>Экран (4:3)</PresentationFormat>
  <Paragraphs>710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Оказание медицинской помощи пациентам с ОКС и ОНМК  в условиях круглосуточного стационара  на территории Московской области за 6 месяцев 2021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Территориальный фонд обязательного медицинского страхования Московской области</dc:title>
  <dc:creator>Приходько Елена Николаевна</dc:creator>
  <cp:lastModifiedBy>Трушина Светлана Викторовна</cp:lastModifiedBy>
  <cp:revision>932</cp:revision>
  <cp:lastPrinted>2021-08-17T12:15:33Z</cp:lastPrinted>
  <dcterms:created xsi:type="dcterms:W3CDTF">2018-07-17T15:33:07Z</dcterms:created>
  <dcterms:modified xsi:type="dcterms:W3CDTF">2021-08-17T13:24:08Z</dcterms:modified>
</cp:coreProperties>
</file>